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62" r:id="rId6"/>
    <p:sldId id="277" r:id="rId7"/>
    <p:sldId id="278" r:id="rId8"/>
    <p:sldId id="257" r:id="rId9"/>
    <p:sldId id="260" r:id="rId10"/>
    <p:sldId id="280" r:id="rId11"/>
    <p:sldId id="279" r:id="rId12"/>
    <p:sldId id="276" r:id="rId13"/>
    <p:sldId id="281" r:id="rId14"/>
    <p:sldId id="282" r:id="rId15"/>
    <p:sldId id="283" r:id="rId16"/>
    <p:sldId id="285" r:id="rId17"/>
    <p:sldId id="273" r:id="rId18"/>
    <p:sldId id="284" r:id="rId19"/>
    <p:sldId id="286" r:id="rId20"/>
    <p:sldId id="287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E98"/>
    <a:srgbClr val="5E4732"/>
    <a:srgbClr val="FAEBD5"/>
    <a:srgbClr val="FAF3E9"/>
    <a:srgbClr val="F6F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E86B1-BCD2-CC49-522D-1123CD4AC4B3}" v="4" dt="2022-02-24T09:45:23.544"/>
    <p1510:client id="{0BBAF20A-C961-6727-07A6-B356AFAE7D0D}" v="1" dt="2022-02-24T06:27:30.819"/>
    <p1510:client id="{2D579512-BF5E-108C-771D-BE6D53B86A8E}" v="9" dt="2022-02-23T14:25:00.188"/>
    <p1510:client id="{303F7F44-3B1E-425B-A924-601EED991B83}" v="1" dt="2022-01-06T02:36:38.264"/>
    <p1510:client id="{5689511C-A4C5-1A92-E82E-E1F2E6097657}" v="35" dt="2022-02-24T09:38:19.245"/>
    <p1510:client id="{61F9F0E4-9144-F1D6-874A-A54D7D536324}" v="8" dt="2022-02-28T09:09:30.890"/>
    <p1510:client id="{7AD0E8A3-1F00-4230-9388-7F5138ABD22C}" v="2" dt="2022-02-24T10:02:14.140"/>
    <p1510:client id="{DB56167A-0788-33E9-DE70-6F5A3E027AB3}" v="52" dt="2022-02-23T14:13:23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53" autoAdjust="0"/>
  </p:normalViewPr>
  <p:slideViewPr>
    <p:cSldViewPr snapToGrid="0">
      <p:cViewPr varScale="1">
        <p:scale>
          <a:sx n="90" d="100"/>
          <a:sy n="90" d="100"/>
        </p:scale>
        <p:origin x="13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6E19F-04DC-4268-8EF4-C4FB0624AF73}" type="datetimeFigureOut">
              <a:rPr lang="en-HK" smtClean="0"/>
              <a:t>5/7/2022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B73FF-6C61-4CB0-B31B-05A3F798597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5474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6109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a typeface="新細明體"/>
              </a:rPr>
              <a:t>教師可參考教學筆記，提出其他問題，例如</a:t>
            </a:r>
            <a:r>
              <a:rPr lang="en-US" altLang="zh-TW" dirty="0">
                <a:ea typeface="新細明體"/>
              </a:rPr>
              <a:t>︰</a:t>
            </a:r>
          </a:p>
          <a:p>
            <a:pPr algn="l">
              <a:defRPr/>
            </a:pPr>
            <a:r>
              <a:rPr lang="zh-TW" sz="1800" dirty="0">
                <a:effectLst/>
                <a:ea typeface="Microsoft JhengHei"/>
                <a:cs typeface="Calibri"/>
              </a:rPr>
              <a:t>除了送禮物外，還可以用甚麼方式表達你對長輩的關懷？</a:t>
            </a:r>
            <a:br>
              <a:rPr lang="zh-TW" altLang="en-US" sz="1800" dirty="0">
                <a:ea typeface="Microsoft JhengHei"/>
                <a:cs typeface="+mn-lt"/>
              </a:rPr>
            </a:br>
            <a:r>
              <a:rPr lang="zh-TW" sz="1800" dirty="0">
                <a:latin typeface="Calibri"/>
                <a:ea typeface="Microsoft JhengHei"/>
                <a:cs typeface="Calibri"/>
              </a:rPr>
              <a:t>（</a:t>
            </a:r>
            <a:r>
              <a:rPr lang="zh-TW" dirty="0">
                <a:ea typeface="新細明體"/>
              </a:rPr>
              <a:t>提示：為她／他親自下廚、陪伴她／他、不時致電慰問她／他等。</a:t>
            </a:r>
            <a:r>
              <a:rPr lang="zh-TW" sz="1800" dirty="0">
                <a:ea typeface="Microsoft JhengHei"/>
              </a:rPr>
              <a:t>）</a:t>
            </a:r>
            <a:endParaRPr lang="en-HK" sz="1800" dirty="0">
              <a:effectLst/>
              <a:latin typeface="Calibri"/>
              <a:ea typeface="Microsoft JhengHei"/>
              <a:cs typeface="Times New Roman" panose="02020603050405020304" pitchFamily="18" charset="0"/>
            </a:endParaRPr>
          </a:p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zh-TW" altLang="en-US" sz="18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Calibri"/>
            </a:endParaRPr>
          </a:p>
          <a:p>
            <a:pPr algn="l">
              <a:defRPr/>
            </a:pPr>
            <a:r>
              <a:rPr lang="zh-TW" dirty="0">
                <a:ea typeface="新細明體"/>
              </a:rPr>
              <a:t>老師</a:t>
            </a:r>
            <a:r>
              <a:rPr lang="zh-TW" altLang="en-US" dirty="0">
                <a:ea typeface="新細明體"/>
              </a:rPr>
              <a:t>可</a:t>
            </a:r>
            <a:r>
              <a:rPr lang="zh-HK" altLang="en-US" dirty="0">
                <a:ea typeface="新細明體"/>
              </a:rPr>
              <a:t>於黑</a:t>
            </a:r>
            <a:r>
              <a:rPr lang="zh-TW" dirty="0">
                <a:ea typeface="新細明體"/>
              </a:rPr>
              <a:t>板書</a:t>
            </a:r>
            <a:r>
              <a:rPr lang="zh-HK" altLang="en-US" dirty="0">
                <a:ea typeface="新細明體"/>
              </a:rPr>
              <a:t>寫</a:t>
            </a:r>
            <a:r>
              <a:rPr lang="zh-TW" dirty="0">
                <a:ea typeface="新細明體"/>
              </a:rPr>
              <a:t>學生提出的</a:t>
            </a:r>
            <a:r>
              <a:rPr lang="zh-HK" altLang="en-US" dirty="0">
                <a:ea typeface="新細明體"/>
              </a:rPr>
              <a:t>想法，並</a:t>
            </a:r>
            <a:r>
              <a:rPr lang="zh-TW" dirty="0">
                <a:ea typeface="新細明體"/>
              </a:rPr>
              <a:t>進行統計，選出學生最常用的方式，提出延伸問</a:t>
            </a:r>
            <a:r>
              <a:rPr lang="zh-TW" altLang="en-US" dirty="0">
                <a:ea typeface="新細明體"/>
              </a:rPr>
              <a:t>題：</a:t>
            </a:r>
            <a:endParaRPr lang="zh-TW" altLang="en-US" dirty="0">
              <a:ea typeface="新細明體"/>
              <a:cs typeface="Calibri" panose="020F0502020204030204"/>
            </a:endParaRPr>
          </a:p>
          <a:p>
            <a:pPr marL="342900" indent="-342900" algn="l">
              <a:buAutoNum type="arabicPeriod"/>
              <a:defRPr/>
            </a:pPr>
            <a:r>
              <a:rPr lang="zh-TW" dirty="0">
                <a:ea typeface="新細明體"/>
              </a:rPr>
              <a:t>為甚麼你會用這種方式表達對長輩的關懷？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dirty="0"/>
              <a:t>（學生可自由分享自己的想法。）</a:t>
            </a:r>
            <a:endParaRPr lang="zh-TW" altLang="en-US" dirty="0">
              <a:ea typeface="新細明體"/>
            </a:endParaRPr>
          </a:p>
          <a:p>
            <a:pPr marL="342900" indent="-342900" algn="l">
              <a:buAutoNum type="arabicPeriod"/>
              <a:defRPr/>
            </a:pPr>
            <a:r>
              <a:rPr lang="zh-TW" dirty="0">
                <a:ea typeface="新細明體"/>
              </a:rPr>
              <a:t>當你這樣做時，長輩有甚麼反應？對於他們的反應，</a:t>
            </a:r>
            <a:r>
              <a:rPr lang="zh-HK" altLang="en-US" dirty="0">
                <a:ea typeface="新細明體"/>
              </a:rPr>
              <a:t>你心裏有甚</a:t>
            </a:r>
            <a:r>
              <a:rPr lang="zh-TW" dirty="0">
                <a:ea typeface="新細明體"/>
              </a:rPr>
              <a:t>麼</a:t>
            </a:r>
            <a:r>
              <a:rPr lang="zh-HK" altLang="en-US" dirty="0">
                <a:ea typeface="新細明體"/>
              </a:rPr>
              <a:t>感覺</a:t>
            </a:r>
            <a:r>
              <a:rPr lang="zh-TW" dirty="0">
                <a:ea typeface="新細明體"/>
              </a:rPr>
              <a:t>？</a:t>
            </a:r>
            <a:br>
              <a:rPr lang="zh-TW" dirty="0">
                <a:ea typeface="新細明體"/>
                <a:cs typeface="Calibri"/>
              </a:rPr>
            </a:br>
            <a:r>
              <a:rPr lang="zh-TW" altLang="en-US" dirty="0"/>
              <a:t>（學生可自由分享自己的想法。）</a:t>
            </a:r>
            <a:endParaRPr lang="zh-TW" dirty="0">
              <a:ea typeface="新細明體"/>
              <a:cs typeface="Calibri" panose="020F0502020204030204"/>
            </a:endParaRPr>
          </a:p>
          <a:p>
            <a:pPr algn="l">
              <a:defRPr/>
            </a:pPr>
            <a:endParaRPr lang="zh-TW" altLang="en-US" sz="1800" dirty="0">
              <a:latin typeface="Calibri" panose="020F0502020204030204" pitchFamily="34" charset="0"/>
              <a:ea typeface="Microsoft JhengHei" panose="020B0604030504040204" pitchFamily="34" charset="-120"/>
              <a:cs typeface="Calibri"/>
            </a:endParaRPr>
          </a:p>
          <a:p>
            <a:pPr algn="l">
              <a:defRPr/>
            </a:pPr>
            <a:endParaRPr lang="en-HK" altLang="zh-TW" sz="1800" dirty="0"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小結：</a:t>
            </a:r>
            <a:endParaRPr lang="en-HK" altLang="zh-TW" sz="18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我們要多關心家庭成員的需要，學會尊重他們，並以不同的行動向他們表達愛意和謝意。</a:t>
            </a:r>
            <a:endParaRPr lang="en-HK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l"/>
            <a:br>
              <a:rPr lang="en-US" altLang="zh-TW" dirty="0"/>
            </a:b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01760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75979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96460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教師可根據教學</a:t>
            </a:r>
            <a:r>
              <a:rPr lang="zh-TW" altLang="en-US" b="0" dirty="0"/>
              <a:t>進度，自行</a:t>
            </a:r>
            <a:r>
              <a:rPr lang="zh-TW" altLang="en-US" b="0"/>
              <a:t>決定是否於課堂上或回家完成</a:t>
            </a:r>
            <a:r>
              <a:rPr lang="zh-TW" sz="1800" b="0" dirty="0"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工作紙第</a:t>
            </a:r>
            <a:r>
              <a:rPr lang="zh-TW" altLang="en-US" dirty="0"/>
              <a:t>三部分</a:t>
            </a:r>
            <a:r>
              <a:rPr lang="zh-TW" altLang="en-US"/>
              <a:t>延伸活動：</a:t>
            </a:r>
            <a:r>
              <a:rPr lang="zh-TW" altLang="en-US" dirty="0"/>
              <a:t>製作心意卡</a:t>
            </a:r>
            <a:r>
              <a:rPr lang="zh-TW" altLang="en-US"/>
              <a:t> 。</a:t>
            </a:r>
            <a:endParaRPr lang="en-HK"/>
          </a:p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56550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43650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6503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4237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800" dirty="0"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讓學生</a:t>
            </a:r>
            <a:r>
              <a:rPr lang="zh-TW" sz="1800" dirty="0"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聯繫實</a:t>
            </a:r>
            <a:r>
              <a:rPr lang="zh-TW" altLang="en-US" sz="1800" dirty="0"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際</a:t>
            </a:r>
            <a:r>
              <a:rPr lang="zh-TW" sz="1800" dirty="0"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生活經驗</a:t>
            </a:r>
            <a:r>
              <a:rPr lang="zh-TW" altLang="en-US" sz="1800" dirty="0"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，回憶平日</a:t>
            </a:r>
            <a:r>
              <a:rPr lang="zh-TW" sz="1800" dirty="0"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家人</a:t>
            </a:r>
            <a:r>
              <a:rPr lang="zh-TW" altLang="en-US" sz="1800" dirty="0"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之間如何理解彼此的</a:t>
            </a:r>
            <a:r>
              <a:rPr lang="zh-TW" sz="1800" dirty="0"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生活習慣及需要</a:t>
            </a:r>
            <a:r>
              <a:rPr lang="zh-TW" altLang="en-US" sz="1800" dirty="0"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b="0" dirty="0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可參考教學筆記，提出追問</a:t>
            </a:r>
            <a:r>
              <a:rPr lang="zh-TW" altLang="en-US" sz="1200" dirty="0"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1200" dirty="0"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zh-TW" altLang="en-US" sz="1200" dirty="0"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你認為他／她了解家人的需要嗎？為甚麼？</a:t>
            </a:r>
            <a:endParaRPr lang="en-US" altLang="zh-TW" sz="1200" dirty="0"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zh-TW" altLang="en-US" sz="1200" dirty="0"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他／她曾為了滿足家人的需要，而幾經辛苦為家人搜尋和購買嗎？說一說。</a:t>
            </a:r>
            <a:endParaRPr lang="en-US" altLang="zh-TW" sz="1200" dirty="0"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zh-TW" altLang="en-US" sz="1200" dirty="0"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對於家人這種行為，你猜原因是甚麼？</a:t>
            </a:r>
            <a:endParaRPr lang="en-US" altLang="zh-TW" sz="1200" dirty="0"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zh-TW" altLang="en-US" sz="1200" dirty="0">
                <a:effectLst/>
                <a:ea typeface="Microsoft JhengHei" panose="020B0604030504040204" pitchFamily="34" charset="-120"/>
                <a:cs typeface="Times New Roman" panose="02020603050405020304" pitchFamily="18" charset="0"/>
              </a:rPr>
              <a:t>假如由你負責為家人購買東西，你會考慮些甚麼？原因是甚麼？</a:t>
            </a:r>
            <a:endParaRPr lang="en-US" altLang="zh-TW" sz="1200" dirty="0">
              <a:effectLst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3222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8819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94205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96851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79965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r>
              <a:rPr lang="zh-TW" altLang="en-US" dirty="0">
                <a:ea typeface="新細明體"/>
                <a:cs typeface="Calibri"/>
              </a:rPr>
              <a:t>參考答案：</a:t>
            </a:r>
            <a:endParaRPr lang="zh-TW" altLang="en-US" dirty="0">
              <a:ea typeface="新細明體"/>
            </a:endParaRPr>
          </a:p>
          <a:p>
            <a:pPr marL="228600" indent="-228600" algn="l">
              <a:lnSpc>
                <a:spcPct val="150000"/>
              </a:lnSpc>
              <a:spcBef>
                <a:spcPts val="1000"/>
              </a:spcBef>
              <a:buAutoNum type="arabicPeriod"/>
              <a:defRPr/>
            </a:pPr>
            <a:r>
              <a:rPr lang="zh-TW" dirty="0">
                <a:ea typeface="新細明體"/>
              </a:rPr>
              <a:t>身為家庭的一份子，你在家中有甚麼角色和責任？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/>
              </a:rPr>
              <a:t>（同學可自由分享自己的想法。）</a:t>
            </a:r>
            <a:endParaRPr lang="en-US" altLang="zh-TW" dirty="0">
              <a:ea typeface="新細明體"/>
            </a:endParaRPr>
          </a:p>
          <a:p>
            <a:pPr marL="228600" indent="-228600" algn="l">
              <a:lnSpc>
                <a:spcPct val="150000"/>
              </a:lnSpc>
              <a:spcBef>
                <a:spcPts val="1000"/>
              </a:spcBef>
              <a:buAutoNum type="arabicPeriod"/>
              <a:defRPr/>
            </a:pPr>
            <a:r>
              <a:rPr lang="zh-TW" dirty="0">
                <a:ea typeface="新細明體"/>
              </a:rPr>
              <a:t>作為子女，子路有甚麼值得我們學習的地方？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dirty="0">
                <a:ea typeface="新細明體"/>
                <a:cs typeface="Calibri" panose="020F0502020204030204"/>
              </a:rPr>
              <a:t>（</a:t>
            </a:r>
            <a:r>
              <a:rPr lang="zh-TW" altLang="en-US" dirty="0"/>
              <a:t>路家貧，為了讓父母能吃到白米飯，不辭勞苦地到很遠的地方買米，可見他對父母關懷備至，重視父母的需要。他身體力行，盡心孝順父母，這種態度值得我們學習。</a:t>
            </a:r>
            <a:r>
              <a:rPr lang="zh-TW" dirty="0">
                <a:ea typeface="新細明體"/>
                <a:cs typeface="Calibri" panose="020F0502020204030204"/>
              </a:rPr>
              <a:t>）</a:t>
            </a:r>
            <a:endParaRPr lang="zh-TW" altLang="en-US" dirty="0">
              <a:ea typeface="新細明體"/>
              <a:cs typeface="Calibri" panose="020F0502020204030204"/>
            </a:endParaRPr>
          </a:p>
          <a:p>
            <a:pPr>
              <a:defRPr/>
            </a:pPr>
            <a:endParaRPr lang="zh-TW" altLang="en-US" dirty="0">
              <a:ea typeface="新細明體"/>
              <a:cs typeface="Calibri" panose="020F0502020204030204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a typeface="新細明體"/>
              </a:rPr>
              <a:t>教師可參考教學筆記，提出延伸追問，例如</a:t>
            </a:r>
            <a:r>
              <a:rPr lang="en-US" altLang="zh-TW" dirty="0">
                <a:ea typeface="新細明體"/>
              </a:rPr>
              <a:t>︰</a:t>
            </a:r>
            <a:endParaRPr lang="en-US" dirty="0"/>
          </a:p>
          <a:p>
            <a:pPr marL="228600" indent="-228600">
              <a:buFontTx/>
              <a:buAutoNum type="arabicPeriod"/>
              <a:defRPr/>
            </a:pPr>
            <a:r>
              <a:rPr lang="zh-TW" altLang="en-US" dirty="0">
                <a:ea typeface="新細明體"/>
              </a:rPr>
              <a:t>對於子路為了讓雙親能吃到白米飯不惜百里負米的行為，你有甚麼感受？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/>
              </a:rPr>
              <a:t>（</a:t>
            </a:r>
            <a:r>
              <a:rPr lang="zh-TW" dirty="0">
                <a:ea typeface="新細明體"/>
              </a:rPr>
              <a:t>同學可自由分享自己的</a:t>
            </a:r>
            <a:r>
              <a:rPr lang="zh-TW" altLang="en-US" dirty="0">
                <a:ea typeface="新細明體"/>
              </a:rPr>
              <a:t>感受</a:t>
            </a:r>
            <a:r>
              <a:rPr lang="zh-TW" altLang="en-US" dirty="0">
                <a:ea typeface="新細明體"/>
                <a:cs typeface="Calibri"/>
              </a:rPr>
              <a:t>，如：感動。）</a:t>
            </a:r>
            <a:endParaRPr lang="en-US" altLang="zh-TW" dirty="0"/>
          </a:p>
          <a:p>
            <a:pPr marL="228600" indent="-228600">
              <a:buFontTx/>
              <a:buAutoNum type="arabicPeriod"/>
              <a:defRPr/>
            </a:pPr>
            <a:r>
              <a:rPr lang="zh-TW" altLang="en-US" dirty="0">
                <a:ea typeface="新細明體"/>
              </a:rPr>
              <a:t>子路明明也可以吃白米飯，為何他只吃野菜？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/>
              </a:rPr>
              <a:t>（</a:t>
            </a:r>
            <a:r>
              <a:rPr lang="zh-TW" dirty="0">
                <a:ea typeface="新細明體"/>
              </a:rPr>
              <a:t>子路明明也可以吃白米飯，</a:t>
            </a:r>
            <a:r>
              <a:rPr lang="zh-TW" dirty="0">
                <a:ea typeface="新細明體"/>
                <a:cs typeface="Calibri"/>
              </a:rPr>
              <a:t>但他將好的東西都留給了父母，可見他的孝心；</a:t>
            </a:r>
            <a:br>
              <a:rPr lang="zh-TW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/>
              </a:rPr>
              <a:t>另外，白米對家貧的子路十分昂貴，他只吃野菜也可他的節儉。）</a:t>
            </a:r>
            <a:endParaRPr lang="en-US" altLang="zh-TW" dirty="0">
              <a:ea typeface="新細明體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zh-TW" altLang="en-US" dirty="0">
                <a:ea typeface="新細明體"/>
              </a:rPr>
              <a:t>你認為子路是一個怎樣的人？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/>
              </a:rPr>
              <a:t>（</a:t>
            </a:r>
            <a:r>
              <a:rPr lang="zh-TW" dirty="0">
                <a:ea typeface="新細明體"/>
              </a:rPr>
              <a:t>父母關懷備至，重視父母的需要，是一個十分孝順的</a:t>
            </a:r>
            <a:r>
              <a:rPr lang="zh-TW" altLang="en-US" dirty="0">
                <a:ea typeface="新細明體"/>
              </a:rPr>
              <a:t>人</a:t>
            </a:r>
            <a:r>
              <a:rPr lang="zh-TW" altLang="en-US" dirty="0">
                <a:ea typeface="新細明體"/>
                <a:cs typeface="Calibri"/>
              </a:rPr>
              <a:t>。）</a:t>
            </a:r>
          </a:p>
          <a:p>
            <a:endParaRPr lang="en-HK" altLang="zh-TW" dirty="0"/>
          </a:p>
          <a:p>
            <a:r>
              <a:rPr lang="zh-TW" altLang="en-US" dirty="0"/>
              <a:t>小結：</a:t>
            </a:r>
            <a:endParaRPr lang="en-HK" altLang="zh-TW" dirty="0"/>
          </a:p>
          <a:p>
            <a:r>
              <a:rPr lang="zh-TW" altLang="en-US" dirty="0"/>
              <a:t>子路為了讓父母能吃到白米飯，不辭勞苦地到很遠的地方買米，可見他對父母關懷備至，重視父母的需要。</a:t>
            </a:r>
          </a:p>
          <a:p>
            <a:r>
              <a:rPr lang="zh-TW" altLang="en-US" dirty="0"/>
              <a:t>他身體力行，盡心孝順父母，這種態度很值得我們學習。</a:t>
            </a:r>
            <a:endParaRPr lang="en-HK" altLang="zh-TW" dirty="0"/>
          </a:p>
          <a:p>
            <a:br>
              <a:rPr lang="en-US" altLang="zh-TW" dirty="0"/>
            </a:b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7104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dirty="0">
                <a:ea typeface="新細明體"/>
                <a:cs typeface="Calibri"/>
              </a:rPr>
              <a:t>參考答案：</a:t>
            </a:r>
            <a:endParaRPr lang="zh-TW" altLang="en-US" dirty="0">
              <a:ea typeface="新細明體"/>
            </a:endParaRPr>
          </a:p>
          <a:p>
            <a:pPr marL="228600" indent="-228600" algn="l">
              <a:buAutoNum type="arabicPeriod"/>
            </a:pPr>
            <a:r>
              <a:rPr lang="zh-TW" dirty="0">
                <a:ea typeface="新細明體"/>
              </a:rPr>
              <a:t>對於要為外婆準備生日禮物，琪琪正面對甚麼抉擇呢？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dirty="0">
                <a:ea typeface="新細明體"/>
                <a:cs typeface="Calibri"/>
              </a:rPr>
              <a:t>（</a:t>
            </a:r>
            <a:r>
              <a:rPr lang="zh-TW" dirty="0">
                <a:ea typeface="新細明體"/>
              </a:rPr>
              <a:t>送自己喜歡的動物造型蛋糕給外婆：優點是比較便捷，因為餅店在家附近，而且價錢比較便宜。弊處是動物造型蛋糕並非外婆喜歡的糕餅，未能滿足外婆的喜好</a:t>
            </a:r>
            <a:r>
              <a:rPr lang="zh-TW" altLang="en-US" dirty="0">
                <a:ea typeface="新細明體"/>
              </a:rPr>
              <a:t>；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dirty="0">
                <a:ea typeface="新細明體"/>
              </a:rPr>
              <a:t>選擇外婆喜歡的中式糕餅：優點是能滿足外婆的喜好，但由於外婆喜歡的餅店在元朗，離家很遠，不但要長途跋涉，還要請媽媽</a:t>
            </a:r>
            <a:r>
              <a:rPr lang="zh-HK" altLang="en-US" dirty="0">
                <a:ea typeface="新細明體"/>
              </a:rPr>
              <a:t>和</a:t>
            </a:r>
            <a:r>
              <a:rPr lang="zh-TW" dirty="0">
                <a:ea typeface="新細明體"/>
              </a:rPr>
              <a:t>她</a:t>
            </a:r>
            <a:r>
              <a:rPr lang="zh-HK" altLang="en-US" dirty="0">
                <a:ea typeface="新細明體"/>
              </a:rPr>
              <a:t>一同前往</a:t>
            </a:r>
            <a:r>
              <a:rPr lang="zh-TW" dirty="0">
                <a:ea typeface="新細明體"/>
              </a:rPr>
              <a:t>，而且價錢也比較昂貴。</a:t>
            </a:r>
            <a:r>
              <a:rPr lang="zh-TW" altLang="en-US" dirty="0">
                <a:ea typeface="新細明體"/>
              </a:rPr>
              <a:t>）</a:t>
            </a:r>
            <a:endParaRPr lang="zh-TW" dirty="0">
              <a:ea typeface="新細明體"/>
              <a:cs typeface="Calibri"/>
            </a:endParaRPr>
          </a:p>
          <a:p>
            <a:pPr marL="228600" indent="-228600" algn="l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 dirty="0">
                <a:ea typeface="新細明體"/>
              </a:rPr>
              <a:t>琪琪最後選擇了甚麼禮物？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/>
              </a:rPr>
              <a:t>（她</a:t>
            </a:r>
            <a:r>
              <a:rPr lang="zh-TW" dirty="0">
                <a:ea typeface="新細明體"/>
              </a:rPr>
              <a:t>選擇</a:t>
            </a:r>
            <a:r>
              <a:rPr lang="zh-TW" altLang="en-US" dirty="0">
                <a:ea typeface="新細明體"/>
              </a:rPr>
              <a:t>了</a:t>
            </a:r>
            <a:r>
              <a:rPr lang="zh-TW" dirty="0">
                <a:ea typeface="新細明體"/>
              </a:rPr>
              <a:t>外婆喜歡的中式糕餅</a:t>
            </a:r>
            <a:r>
              <a:rPr lang="zh-TW" dirty="0">
                <a:ea typeface="新細明體"/>
                <a:cs typeface="Calibri"/>
              </a:rPr>
              <a:t>。</a:t>
            </a:r>
            <a:r>
              <a:rPr lang="zh-TW" altLang="en-US" dirty="0">
                <a:ea typeface="新細明體"/>
                <a:cs typeface="Calibri"/>
              </a:rPr>
              <a:t>）</a:t>
            </a:r>
            <a:endParaRPr lang="en-US" altLang="zh-TW" dirty="0">
              <a:ea typeface="新細明體"/>
            </a:endParaRPr>
          </a:p>
          <a:p>
            <a:pPr marL="228600" indent="-228600" algn="l">
              <a:lnSpc>
                <a:spcPct val="150000"/>
              </a:lnSpc>
              <a:spcBef>
                <a:spcPts val="1000"/>
              </a:spcBef>
              <a:buAutoNum type="arabicPeriod"/>
            </a:pPr>
            <a:r>
              <a:rPr lang="zh-TW" dirty="0">
                <a:ea typeface="新細明體"/>
              </a:rPr>
              <a:t>如果你是琪琪，你會如何抉擇？為甚麼？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 panose="020F0502020204030204"/>
              </a:rPr>
              <a:t>（學生可自由</a:t>
            </a:r>
            <a:r>
              <a:rPr lang="zh-TW" dirty="0"/>
              <a:t>分享自己的想法。</a:t>
            </a:r>
            <a:r>
              <a:rPr lang="zh-TW" altLang="en-US" dirty="0">
                <a:ea typeface="新細明體"/>
                <a:cs typeface="Calibri" panose="020F0502020204030204"/>
              </a:rPr>
              <a:t>）</a:t>
            </a:r>
            <a:endParaRPr lang="en-US" altLang="zh-TW" dirty="0">
              <a:ea typeface="新細明體"/>
              <a:cs typeface="Calibri" panose="020F0502020204030204"/>
            </a:endParaRPr>
          </a:p>
          <a:p>
            <a:pPr algn="l"/>
            <a:endParaRPr lang="zh-TW" altLang="en-US" dirty="0">
              <a:ea typeface="新細明體"/>
            </a:endParaRPr>
          </a:p>
          <a:p>
            <a:pPr algn="l"/>
            <a:r>
              <a:rPr lang="zh-TW" altLang="en-US" dirty="0">
                <a:ea typeface="新細明體"/>
              </a:rPr>
              <a:t>教師可參考教學筆記，提出延伸追問，例如</a:t>
            </a:r>
            <a:r>
              <a:rPr lang="en-US" altLang="zh-TW" dirty="0">
                <a:ea typeface="新細明體"/>
              </a:rPr>
              <a:t>︰</a:t>
            </a:r>
            <a:endParaRPr lang="en-US" dirty="0"/>
          </a:p>
          <a:p>
            <a:pPr marL="228600" indent="-228600" algn="l">
              <a:buAutoNum type="arabicPeriod"/>
            </a:pPr>
            <a:r>
              <a:rPr lang="zh-TW" altLang="en-US" dirty="0">
                <a:ea typeface="新細明體"/>
              </a:rPr>
              <a:t>從這件事例看，你認為琪琪有何值得學習的地方？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/>
              </a:rPr>
              <a:t>（</a:t>
            </a:r>
            <a:r>
              <a:rPr lang="zh-TW" dirty="0">
                <a:ea typeface="新細明體"/>
              </a:rPr>
              <a:t>琪琪沒有以自己的喜好為標準，送動物造型蛋糕給外婆做生日禮物。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dirty="0">
                <a:ea typeface="新細明體"/>
              </a:rPr>
              <a:t>她沒有計較路程和價錢，去買中式糕餅給外婆，滿足了外婆的喜好</a:t>
            </a:r>
            <a:r>
              <a:rPr lang="zh-TW" altLang="en-US" dirty="0">
                <a:ea typeface="新細明體"/>
              </a:rPr>
              <a:t>，</a:t>
            </a:r>
            <a:r>
              <a:rPr lang="zh-TW" dirty="0">
                <a:ea typeface="新細明體"/>
              </a:rPr>
              <a:t>表現了對長輩的敬愛和關懷。</a:t>
            </a:r>
            <a:r>
              <a:rPr lang="zh-TW" altLang="en-US" dirty="0">
                <a:ea typeface="新細明體"/>
                <a:cs typeface="Calibri"/>
              </a:rPr>
              <a:t>）</a:t>
            </a:r>
            <a:endParaRPr lang="en-US" altLang="zh-TW" dirty="0">
              <a:ea typeface="新細明體"/>
              <a:cs typeface="Calibri"/>
            </a:endParaRPr>
          </a:p>
          <a:p>
            <a:pPr marL="228600" indent="-228600" algn="l">
              <a:buAutoNum type="arabicPeriod"/>
            </a:pPr>
            <a:r>
              <a:rPr lang="zh-TW" altLang="en-US" dirty="0">
                <a:ea typeface="新細明體"/>
              </a:rPr>
              <a:t>你的選擇跟琪琪是否相同？假如不同，為甚麼你有這個選擇？</a:t>
            </a:r>
            <a:br>
              <a:rPr lang="zh-TW" altLang="en-US" dirty="0">
                <a:ea typeface="新細明體"/>
                <a:cs typeface="+mn-lt"/>
              </a:rPr>
            </a:br>
            <a:r>
              <a:rPr lang="zh-TW" altLang="en-US" dirty="0">
                <a:ea typeface="新細明體"/>
                <a:cs typeface="Calibri"/>
              </a:rPr>
              <a:t>（</a:t>
            </a:r>
            <a:r>
              <a:rPr lang="zh-TW" dirty="0"/>
              <a:t>學生可自由分享自己的想法。</a:t>
            </a:r>
            <a:r>
              <a:rPr lang="zh-TW" altLang="en-US" dirty="0">
                <a:ea typeface="新細明體"/>
                <a:cs typeface="Calibri"/>
              </a:rPr>
              <a:t>）</a:t>
            </a:r>
            <a:endParaRPr lang="en-US" dirty="0">
              <a:ea typeface="新細明體"/>
              <a:cs typeface="Calibri"/>
            </a:endParaRPr>
          </a:p>
          <a:p>
            <a:endParaRPr lang="en-HK" altLang="zh-TW" dirty="0"/>
          </a:p>
          <a:p>
            <a:r>
              <a:rPr lang="zh-TW" altLang="en-US" dirty="0"/>
              <a:t>小結：</a:t>
            </a:r>
          </a:p>
          <a:p>
            <a:r>
              <a:rPr lang="zh-TW" altLang="en-US" dirty="0"/>
              <a:t>琪琪沒有以自己的喜好為標準，送動物造型蛋糕給外婆做生日禮物。</a:t>
            </a:r>
          </a:p>
          <a:p>
            <a:r>
              <a:rPr lang="zh-TW" altLang="en-US" dirty="0"/>
              <a:t>她沒有計較路程和價錢，去買中式糕餅給外婆，滿足了外婆的喜好。</a:t>
            </a:r>
            <a:endParaRPr lang="en-HK" altLang="zh-TW" dirty="0"/>
          </a:p>
          <a:p>
            <a:r>
              <a:rPr lang="zh-TW" altLang="en-US" dirty="0"/>
              <a:t>她的行為表現了對長輩的敬愛和關懷。</a:t>
            </a:r>
            <a:endParaRPr lang="en-HK" altLang="zh-TW" dirty="0"/>
          </a:p>
          <a:p>
            <a:br>
              <a:rPr lang="en-US" altLang="zh-TW" dirty="0"/>
            </a:b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73FF-6C61-4CB0-B31B-05A3F7985974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0649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459A-91FC-DB4C-A49B-983B0DD7B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5A14-C90C-C143-9E42-5E7696A46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BC56F-738E-234A-A2D3-ED9EC3C2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A50B7-D947-FE4C-823A-B0CA9835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54A9C-BFF7-744D-97EF-54AFA7E8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8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8E37-E737-7C4B-805A-764AEF8B0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D3472-AB27-5A40-B289-301472DB1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C3D8E-12AA-F94B-84B2-3935777D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74025-9F34-E542-A439-A55C23B8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39BF1-DD57-6F46-962E-E4D7178B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0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BA18B-D00D-7E45-8D88-5D96926F3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3E8C3-C122-2F46-AE5E-6B192E1F4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83469-5559-CA43-BDF1-302D9FFB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36378-1306-D549-A195-E6B01A25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77EDA-1BFB-364C-95F5-FE506B4B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8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AB45F-6648-9943-AAF9-6383750A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EE244-A8AF-DA44-B447-335C7D258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9A681-D2CA-BE4F-A502-9F1FDFC4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51FEC-E49D-A848-BB75-6F9EEDEB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F7D44-FE3E-C04E-98AD-5A637A8E6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AE9C-523D-6043-95A1-1C62DA14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F36C1-DB6C-174D-82B1-6FC8938D8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26AC0-6BEB-024E-9B5A-B2FABD47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AABF0-6DA7-BB44-AF38-2739FF1D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50376-C327-424A-80B7-15EC3728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0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E4DC-5A3D-8C45-94D5-C2A3D2A3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D98D-1D70-9A47-B37C-80E02FC3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F6E7F-803C-A842-AD0B-A16680513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16E99-ECFB-2B4C-9E28-35599FF9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7131F-601C-E940-A83D-0411C8F8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744B4-D2C4-624B-8AF4-CFC11AE1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3385-C707-C946-A274-4710EA3B2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A8D2B-8B1F-1A4F-93FB-0DFD76C55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134B-2348-B94C-A487-53530B82E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B9114-036B-3946-B0A4-FD6909932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A99147-3CEA-1F43-97E8-4D6782344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B7880-7D9C-DB48-B2CD-A9A2883E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0D20B-4430-734B-8999-151BED59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6A61F-B4A8-A54A-8F42-E4FAC2C2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8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07B2-CDCE-6F42-8863-E887AB84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55DC4-5584-DE4B-BA25-1466650C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6672F-E145-5A4D-8262-59C858FC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22601-F5A3-184C-9BEA-BB10FDA4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6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B928C-F04F-8D4F-A931-E71BD767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2BCD4-1CC4-4D4F-9299-FCB27269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2968F-2743-194D-8349-CEA78726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3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6598-3C96-0743-958A-5A81E673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28F44-F405-2B41-8EAC-9961FA09A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D5D7F-22D8-CC47-BF9C-B2C6BE472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36750-7E0A-9C46-8653-EFD39576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FBCB9-276C-6A49-8A9B-2F85235D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E5CB9-A140-544B-927C-B0E04B91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F137-5EF0-9941-B103-5717B0032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1D71F-A02F-2E44-8907-744D424A1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659EF-2708-1646-8029-A582BD0C1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03B5E-87E7-CA4A-9B60-0EE5F418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76143-88C5-244B-9603-56D89E77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14DD5-842A-9B47-B25F-EED0D6E8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9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F753AB-AB19-724B-9416-9AB0EEBD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05AE6-7DAC-704A-97AA-128006DD5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2E732-81FF-E14A-8749-9B23B8250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5555-E9CF-E34D-A7D0-04A7B47E2B2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F611-E352-7E49-BE3F-7AEF29557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0264D-3025-6448-9951-F1BBA73F3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5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hyperlink" Target="https://chiculture.org.hk/tc/china-five-thousand-years/1918" TargetMode="External"/><Relationship Id="rId4" Type="http://schemas.openxmlformats.org/officeDocument/2006/relationships/hyperlink" Target="https://chiculture.org.hk/tc/china-five-thousand-years/124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007A62-0254-4F35-BE6F-52005C1F9E16}"/>
              </a:ext>
            </a:extLst>
          </p:cNvPr>
          <p:cNvSpPr>
            <a:spLocks noGrp="1"/>
          </p:cNvSpPr>
          <p:nvPr/>
        </p:nvSpPr>
        <p:spPr>
          <a:xfrm>
            <a:off x="1577473" y="2148404"/>
            <a:ext cx="9144000" cy="1903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600" dirty="0">
                <a:solidFill>
                  <a:srgbClr val="5E4732"/>
                </a:solidFill>
                <a:ea typeface="DFPYuanBold-B5"/>
              </a:rPr>
              <a:t>中華美德</a:t>
            </a:r>
            <a:r>
              <a:rPr lang="zh-TW" altLang="en-US" sz="4600">
                <a:solidFill>
                  <a:srgbClr val="5E4732"/>
                </a:solidFill>
                <a:ea typeface="DFPYuanBold-B5"/>
              </a:rPr>
              <a:t>通古今 </a:t>
            </a:r>
            <a:r>
              <a:rPr lang="en-US" altLang="zh-TW" sz="4600">
                <a:solidFill>
                  <a:srgbClr val="5E4732"/>
                </a:solidFill>
                <a:ea typeface="DFPYuanBold-B5"/>
              </a:rPr>
              <a:t>──</a:t>
            </a:r>
            <a:br>
              <a:rPr lang="en-US" altLang="zh-TW" dirty="0">
                <a:solidFill>
                  <a:srgbClr val="5E4732"/>
                </a:solidFill>
                <a:ea typeface="DFPYuanBold-B5"/>
              </a:rPr>
            </a:br>
            <a:r>
              <a:rPr lang="zh-TW" altLang="en-US" sz="4000" dirty="0">
                <a:solidFill>
                  <a:srgbClr val="5E4732"/>
                </a:solidFill>
                <a:ea typeface="DFPYuanBold-B5"/>
                <a:cs typeface="Calibri Light"/>
              </a:rPr>
              <a:t>傳統美德與正面價值觀學習資源套</a:t>
            </a:r>
            <a:endParaRPr lang="en-US" altLang="zh-TW" dirty="0">
              <a:solidFill>
                <a:srgbClr val="5E4732"/>
              </a:solidFill>
              <a:ea typeface="DFPYuanBold-B5"/>
            </a:endParaRPr>
          </a:p>
        </p:txBody>
      </p:sp>
    </p:spTree>
    <p:extLst>
      <p:ext uri="{BB962C8B-B14F-4D97-AF65-F5344CB8AC3E}">
        <p14:creationId xmlns:p14="http://schemas.microsoft.com/office/powerpoint/2010/main" val="376238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E2D2-D1ED-0248-A5B0-FC4C1867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5E4732"/>
                </a:solidFill>
                <a:ea typeface="DFPYuanBold-B5" panose="020F0700000000000000" pitchFamily="34" charset="-120"/>
              </a:rPr>
              <a:t>短片</a:t>
            </a:r>
            <a:r>
              <a:rPr lang="en-US" altLang="zh-TW" dirty="0">
                <a:solidFill>
                  <a:srgbClr val="5E4732"/>
                </a:solidFill>
                <a:ea typeface="DFPYuanBold-B5" panose="020F0700000000000000" pitchFamily="34" charset="-120"/>
              </a:rPr>
              <a:t>(</a:t>
            </a:r>
            <a:r>
              <a:rPr lang="zh-TW" altLang="en-US" dirty="0">
                <a:solidFill>
                  <a:srgbClr val="5E4732"/>
                </a:solidFill>
                <a:ea typeface="DFPYuanBold-B5" panose="020F0700000000000000" pitchFamily="34" charset="-120"/>
              </a:rPr>
              <a:t>待上載後補上連結</a:t>
            </a:r>
            <a:r>
              <a:rPr lang="en-US" altLang="zh-TW">
                <a:solidFill>
                  <a:srgbClr val="5E4732"/>
                </a:solidFill>
                <a:ea typeface="DFPYuanBold-B5" panose="020F0700000000000000" pitchFamily="34" charset="-12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33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zh-TW" altLang="en-US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CC092-396C-4DCC-A652-A70430320DA3}"/>
              </a:ext>
            </a:extLst>
          </p:cNvPr>
          <p:cNvSpPr txBox="1">
            <a:spLocks/>
          </p:cNvSpPr>
          <p:nvPr/>
        </p:nvSpPr>
        <p:spPr>
          <a:xfrm>
            <a:off x="762000" y="352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反思（一）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657034B-2F78-49E0-A41E-73EA1AECB122}"/>
              </a:ext>
            </a:extLst>
          </p:cNvPr>
          <p:cNvSpPr txBox="1">
            <a:spLocks/>
          </p:cNvSpPr>
          <p:nvPr/>
        </p:nvSpPr>
        <p:spPr>
          <a:xfrm>
            <a:off x="385617" y="1961322"/>
            <a:ext cx="6586979" cy="4544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身為家庭的一份子，你在家中有甚麼角色和責任？</a:t>
            </a:r>
          </a:p>
          <a:p>
            <a:pPr algn="just"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作為子女，子路有甚麼值得我們學習的地方？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HK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（完成工作紙第一部分）</a:t>
            </a:r>
          </a:p>
          <a:p>
            <a:pPr>
              <a:lnSpc>
                <a:spcPct val="150000"/>
              </a:lnSpc>
            </a:pPr>
            <a:endParaRPr lang="en-HK" altLang="zh-TW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endParaRPr lang="zh-TW" alt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endParaRPr 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7" name="Picture 9" descr="A picture containing lighter&#10;&#10;Description automatically generated">
            <a:extLst>
              <a:ext uri="{FF2B5EF4-FFF2-40B4-BE49-F238E27FC236}">
                <a16:creationId xmlns:a16="http://schemas.microsoft.com/office/drawing/2014/main" id="{0ED8D3D5-F3FA-4DEA-90C5-F31606407C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6580" r="42333" b="22685"/>
          <a:stretch/>
        </p:blipFill>
        <p:spPr bwMode="auto">
          <a:xfrm>
            <a:off x="6812179" y="3196001"/>
            <a:ext cx="2421056" cy="3661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語音泡泡: 橢圓形 7">
            <a:extLst>
              <a:ext uri="{FF2B5EF4-FFF2-40B4-BE49-F238E27FC236}">
                <a16:creationId xmlns:a16="http://schemas.microsoft.com/office/drawing/2014/main" id="{FE25EA96-1E2F-4896-A5D9-ED7B01D5FF9E}"/>
              </a:ext>
            </a:extLst>
          </p:cNvPr>
          <p:cNvSpPr/>
          <p:nvPr/>
        </p:nvSpPr>
        <p:spPr>
          <a:xfrm>
            <a:off x="7860491" y="1820516"/>
            <a:ext cx="4129535" cy="1573754"/>
          </a:xfrm>
          <a:prstGeom prst="wedgeEllipseCallout">
            <a:avLst>
              <a:gd name="adj1" fmla="val -26668"/>
              <a:gd name="adj2" fmla="val 109855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8">
            <a:extLst>
              <a:ext uri="{FF2B5EF4-FFF2-40B4-BE49-F238E27FC236}">
                <a16:creationId xmlns:a16="http://schemas.microsoft.com/office/drawing/2014/main" id="{18C7B00D-2CD8-46C8-B5BC-4B99F7A84F47}"/>
              </a:ext>
            </a:extLst>
          </p:cNvPr>
          <p:cNvSpPr txBox="1"/>
          <p:nvPr/>
        </p:nvSpPr>
        <p:spPr>
          <a:xfrm>
            <a:off x="8022707" y="2342256"/>
            <a:ext cx="4416094" cy="53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1200"/>
              </a:spcAft>
              <a:buClr>
                <a:srgbClr val="C45911"/>
              </a:buClr>
              <a:buFont typeface="Arial"/>
              <a:buNone/>
            </a:pPr>
            <a:r>
              <a:rPr lang="zh-TW" altLang="en-US" sz="2800">
                <a:solidFill>
                  <a:schemeClr val="accent2">
                    <a:lumMod val="75000"/>
                  </a:schemeClr>
                </a:solidFill>
                <a:ea typeface="DFPYuanBold-B5" panose="020F0700000000000000" pitchFamily="34" charset="-120"/>
              </a:rPr>
              <a:t>看完動畫後，說一說</a:t>
            </a:r>
            <a:r>
              <a:rPr lang="en-US" altLang="zh-TW" sz="2800">
                <a:solidFill>
                  <a:schemeClr val="accent2">
                    <a:lumMod val="75000"/>
                  </a:schemeClr>
                </a:solidFill>
                <a:ea typeface="DFPYuanBold-B5" panose="020F0700000000000000" pitchFamily="34" charset="-120"/>
              </a:rPr>
              <a:t>……</a:t>
            </a:r>
            <a:endParaRPr lang="zh-TW" altLang="zh-TW" sz="2800">
              <a:solidFill>
                <a:schemeClr val="accent2">
                  <a:lumMod val="75000"/>
                </a:schemeClr>
              </a:solidFill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8426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zh-TW" altLang="en-US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CC092-396C-4DCC-A652-A70430320DA3}"/>
              </a:ext>
            </a:extLst>
          </p:cNvPr>
          <p:cNvSpPr txBox="1">
            <a:spLocks/>
          </p:cNvSpPr>
          <p:nvPr/>
        </p:nvSpPr>
        <p:spPr>
          <a:xfrm>
            <a:off x="762000" y="352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反思（二）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657034B-2F78-49E0-A41E-73EA1AECB122}"/>
              </a:ext>
            </a:extLst>
          </p:cNvPr>
          <p:cNvSpPr txBox="1">
            <a:spLocks/>
          </p:cNvSpPr>
          <p:nvPr/>
        </p:nvSpPr>
        <p:spPr>
          <a:xfrm>
            <a:off x="519990" y="1980684"/>
            <a:ext cx="7219280" cy="4724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TW" altLang="en-US" sz="2800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對於要為外婆準備生日禮物，琪琪正面對甚麼抉擇呢？</a:t>
            </a: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琪琪最後選擇了甚麼禮物？</a:t>
            </a:r>
            <a:endParaRPr lang="en-US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如果你是琪琪，你會如何抉擇？為甚麼？</a:t>
            </a: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（完成工作紙第二部分題</a:t>
            </a:r>
            <a:r>
              <a:rPr lang="en-HK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1</a:t>
            </a: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、</a:t>
            </a:r>
            <a:r>
              <a:rPr lang="en-HK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2 </a:t>
            </a: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）</a:t>
            </a:r>
          </a:p>
          <a:p>
            <a:pPr>
              <a:lnSpc>
                <a:spcPct val="150000"/>
              </a:lnSpc>
            </a:pP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endParaRPr lang="zh-TW" alt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endParaRPr 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4" name="Picture 3" descr="一張含有 文字 的圖片&#10;&#10;自動產生的描述">
            <a:extLst>
              <a:ext uri="{FF2B5EF4-FFF2-40B4-BE49-F238E27FC236}">
                <a16:creationId xmlns:a16="http://schemas.microsoft.com/office/drawing/2014/main" id="{376D7A1C-56E8-41B0-9521-48FB0B5D19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64" t="5128" r="2313" b="13960"/>
          <a:stretch/>
        </p:blipFill>
        <p:spPr>
          <a:xfrm>
            <a:off x="8063892" y="4427607"/>
            <a:ext cx="3766471" cy="2168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1E8CA-5DBB-46E2-A084-D37E9D4DBD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73" t="4261" r="-178" b="10795"/>
          <a:stretch/>
        </p:blipFill>
        <p:spPr>
          <a:xfrm>
            <a:off x="8070575" y="1979096"/>
            <a:ext cx="3766655" cy="2170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879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zh-TW" altLang="en-US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CC092-396C-4DCC-A652-A70430320DA3}"/>
              </a:ext>
            </a:extLst>
          </p:cNvPr>
          <p:cNvSpPr txBox="1">
            <a:spLocks/>
          </p:cNvSpPr>
          <p:nvPr/>
        </p:nvSpPr>
        <p:spPr>
          <a:xfrm>
            <a:off x="762000" y="352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課堂活動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D944D3E-A980-4ACD-BBB5-4EF52C995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9136" y="1678126"/>
            <a:ext cx="10978738" cy="47029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你曾送禮物給長輩嗎？那是甚麼東西？</a:t>
            </a: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你會根據甚麼準則挑選禮物？</a:t>
            </a: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br>
              <a:rPr lang="en-HK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（完成工作紙第二部分題</a:t>
            </a:r>
            <a:r>
              <a:rPr lang="en-US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3</a:t>
            </a: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、</a:t>
            </a:r>
            <a:r>
              <a:rPr lang="en-US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4</a:t>
            </a: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）</a:t>
            </a:r>
          </a:p>
          <a:p>
            <a:endParaRPr 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B147C2-3783-4137-B1DD-1AE328A366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07337" y="3492214"/>
            <a:ext cx="2180894" cy="21808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75A8B3-CF15-441B-9770-D668FB749B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79467" y="3289083"/>
            <a:ext cx="2860642" cy="28606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33B1E0-39A2-4654-9CAE-B54C4EF748A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031345" y="3387561"/>
            <a:ext cx="2663687" cy="26636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09D42C53-C1E7-4171-985D-346EF151D3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97821">
            <a:off x="1184870" y="3233784"/>
            <a:ext cx="2149256" cy="21492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E3CD324-33FE-4E09-9875-086ED778B6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617" y="3387561"/>
            <a:ext cx="2663687" cy="26636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A381B076-AFD4-47AC-90A0-133C4E9BC849}"/>
              </a:ext>
            </a:extLst>
          </p:cNvPr>
          <p:cNvSpPr txBox="1">
            <a:spLocks/>
          </p:cNvSpPr>
          <p:nvPr/>
        </p:nvSpPr>
        <p:spPr>
          <a:xfrm>
            <a:off x="2024028" y="5229263"/>
            <a:ext cx="980039" cy="4438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>
                <a:solidFill>
                  <a:srgbClr val="5E47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FPYuanBold-B5" panose="020F0700000000000000" pitchFamily="34" charset="-120"/>
                <a:ea typeface="DFPYuanBold-B5"/>
              </a:rPr>
              <a:t>價錢</a:t>
            </a:r>
            <a:endParaRPr lang="en-US" b="1">
              <a:solidFill>
                <a:srgbClr val="5E47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FPYuanBold-B5" panose="020F0700000000000000" pitchFamily="34" charset="-120"/>
              <a:ea typeface="DFPYuanBold-B5"/>
            </a:endParaRP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789572D3-DE4E-4BCC-8FF2-63533E4E1124}"/>
              </a:ext>
            </a:extLst>
          </p:cNvPr>
          <p:cNvSpPr txBox="1">
            <a:spLocks/>
          </p:cNvSpPr>
          <p:nvPr/>
        </p:nvSpPr>
        <p:spPr>
          <a:xfrm>
            <a:off x="3898462" y="3250817"/>
            <a:ext cx="1362651" cy="4438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>
                <a:solidFill>
                  <a:srgbClr val="5E47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FPYuanBold-B5" panose="020F0700000000000000" pitchFamily="34" charset="-120"/>
                <a:ea typeface="DFPYuanBold-B5"/>
              </a:rPr>
              <a:t>實用性</a:t>
            </a:r>
            <a:endParaRPr lang="en-US" b="1">
              <a:solidFill>
                <a:srgbClr val="5E47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FPYuanBold-B5" panose="020F0700000000000000" pitchFamily="34" charset="-120"/>
              <a:ea typeface="DFPYuanBold-B5"/>
            </a:endParaRP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1080C20-13BB-47AF-A0AE-254AC9A6CFDE}"/>
              </a:ext>
            </a:extLst>
          </p:cNvPr>
          <p:cNvSpPr txBox="1">
            <a:spLocks/>
          </p:cNvSpPr>
          <p:nvPr/>
        </p:nvSpPr>
        <p:spPr>
          <a:xfrm>
            <a:off x="7643115" y="3579479"/>
            <a:ext cx="1362651" cy="4438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dirty="0">
                <a:solidFill>
                  <a:srgbClr val="5E47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FPYuanBold-B5" panose="020F0700000000000000" pitchFamily="34" charset="-120"/>
                <a:ea typeface="DFPYuanBold-B5"/>
              </a:rPr>
              <a:t>交通</a:t>
            </a:r>
            <a:endParaRPr lang="en-US" b="1" dirty="0">
              <a:solidFill>
                <a:srgbClr val="5E47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FPYuanBold-B5" panose="020F0700000000000000" pitchFamily="34" charset="-120"/>
              <a:ea typeface="DFPYuanBold-B5"/>
            </a:endParaRP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199F6CD-DD40-4603-9BF2-3414CBD885EC}"/>
              </a:ext>
            </a:extLst>
          </p:cNvPr>
          <p:cNvSpPr txBox="1">
            <a:spLocks/>
          </p:cNvSpPr>
          <p:nvPr/>
        </p:nvSpPr>
        <p:spPr>
          <a:xfrm>
            <a:off x="9396230" y="5459430"/>
            <a:ext cx="1982483" cy="4438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dirty="0">
                <a:solidFill>
                  <a:srgbClr val="5E47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FPYuanBold-B5" panose="020F0700000000000000" pitchFamily="34" charset="-120"/>
                <a:ea typeface="DFPYuanBold-B5"/>
              </a:rPr>
              <a:t>對方的喜好</a:t>
            </a:r>
            <a:endParaRPr lang="en-US" b="1" dirty="0">
              <a:solidFill>
                <a:srgbClr val="5E47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FPYuanBold-B5" panose="020F0700000000000000" pitchFamily="34" charset="-120"/>
              <a:ea typeface="DFPYuanBold-B5"/>
            </a:endParaRPr>
          </a:p>
        </p:txBody>
      </p:sp>
    </p:spTree>
    <p:extLst>
      <p:ext uri="{BB962C8B-B14F-4D97-AF65-F5344CB8AC3E}">
        <p14:creationId xmlns:p14="http://schemas.microsoft.com/office/powerpoint/2010/main" val="264533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竹</a:t>
            </a:r>
            <a:r>
              <a:rPr 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Sir</a:t>
            </a:r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的話</a:t>
            </a:r>
            <a:r>
              <a:rPr lang="en-US" altLang="zh-TW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……</a:t>
            </a:r>
            <a:endParaRPr lang="en-US" b="1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4" name="Picture 9" descr="A picture containing lighter&#10;&#10;Description automatically generated">
            <a:extLst>
              <a:ext uri="{FF2B5EF4-FFF2-40B4-BE49-F238E27FC236}">
                <a16:creationId xmlns:a16="http://schemas.microsoft.com/office/drawing/2014/main" id="{A91F9348-C6E7-4B19-93A4-494AD48277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6580" r="42333" b="22685"/>
          <a:stretch/>
        </p:blipFill>
        <p:spPr bwMode="auto">
          <a:xfrm>
            <a:off x="269054" y="2136622"/>
            <a:ext cx="4188645" cy="6335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B3C66F3-A3C9-44C0-806E-0667F79F15EE}"/>
              </a:ext>
            </a:extLst>
          </p:cNvPr>
          <p:cNvSpPr/>
          <p:nvPr/>
        </p:nvSpPr>
        <p:spPr>
          <a:xfrm>
            <a:off x="3980280" y="2167910"/>
            <a:ext cx="7508046" cy="3618506"/>
          </a:xfrm>
          <a:prstGeom prst="wedgeEllipseCallout">
            <a:avLst>
              <a:gd name="adj1" fmla="val -58511"/>
              <a:gd name="adj2" fmla="val 2516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56265A-C86A-354C-AFC1-68498D220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9217" y="2852361"/>
            <a:ext cx="6270171" cy="224960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sz="3600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動畫中，子路和琪琪以不同的方式孝順家人。子路</a:t>
            </a:r>
            <a:r>
              <a:rPr lang="zh-TW" altLang="en-US" sz="360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不辭勞苦</a:t>
            </a:r>
            <a:r>
              <a:rPr lang="zh-TW" altLang="en-US" sz="3600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地到很遠的地方買米；琪琪</a:t>
            </a:r>
            <a:r>
              <a:rPr lang="zh-TW" altLang="en-US" sz="360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以外婆的喜好為先</a:t>
            </a:r>
            <a:r>
              <a:rPr lang="zh-TW" altLang="en-US" sz="3600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挑選禮物，可見二人以行動表達對家人的</a:t>
            </a:r>
            <a:r>
              <a:rPr lang="zh-TW" altLang="en-US" sz="360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關懷</a:t>
            </a:r>
            <a:r>
              <a:rPr lang="zh-TW" altLang="en-US" sz="3600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、</a:t>
            </a:r>
            <a:r>
              <a:rPr lang="zh-TW" altLang="en-US" sz="360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愛意</a:t>
            </a:r>
            <a:r>
              <a:rPr lang="zh-TW" altLang="en-US" sz="3600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和</a:t>
            </a:r>
            <a:r>
              <a:rPr lang="zh-TW" altLang="en-US" sz="360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謝意</a:t>
            </a:r>
            <a:r>
              <a:rPr lang="zh-TW" altLang="en-US" sz="3600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，是「孝」的表現。</a:t>
            </a:r>
          </a:p>
        </p:txBody>
      </p:sp>
    </p:spTree>
    <p:extLst>
      <p:ext uri="{BB962C8B-B14F-4D97-AF65-F5344CB8AC3E}">
        <p14:creationId xmlns:p14="http://schemas.microsoft.com/office/powerpoint/2010/main" val="264758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我們明白了</a:t>
            </a:r>
            <a:r>
              <a:rPr lang="en-US" altLang="zh-TW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……</a:t>
            </a:r>
            <a:endParaRPr lang="en-US" b="1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E95BC2A9-DB89-434F-8918-8C15CB30ED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2258" r="52853" b="24884"/>
          <a:stretch/>
        </p:blipFill>
        <p:spPr bwMode="auto">
          <a:xfrm>
            <a:off x="8738131" y="3190947"/>
            <a:ext cx="3453869" cy="3667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68D333C6-5B5F-4C6C-A63A-A85FC5A0B942}"/>
              </a:ext>
            </a:extLst>
          </p:cNvPr>
          <p:cNvSpPr/>
          <p:nvPr/>
        </p:nvSpPr>
        <p:spPr>
          <a:xfrm>
            <a:off x="606081" y="2052103"/>
            <a:ext cx="7324261" cy="3667053"/>
          </a:xfrm>
          <a:prstGeom prst="wedgeEllipseCallout">
            <a:avLst>
              <a:gd name="adj1" fmla="val 65977"/>
              <a:gd name="adj2" fmla="val 2881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HK" altLang="zh-TW" sz="2800">
              <a:solidFill>
                <a:schemeClr val="accent2">
                  <a:lumMod val="50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/>
              </a:rPr>
              <a:t>每位家庭成員都有不同的需要、喜好和想法，平時我們要多</a:t>
            </a:r>
            <a:r>
              <a:rPr lang="zh-TW" altLang="en-US" sz="280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關心</a:t>
            </a:r>
            <a:r>
              <a:rPr lang="zh-TW" altLang="en-US" sz="2800">
                <a:solidFill>
                  <a:srgbClr val="0070C0"/>
                </a:solidFill>
                <a:highlight>
                  <a:srgbClr val="FFFF00"/>
                </a:highlight>
                <a:ea typeface="DFPYuanBold-B5"/>
              </a:rPr>
              <a:t>家庭成員的需要</a:t>
            </a:r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/>
              </a:rPr>
              <a:t>，</a:t>
            </a:r>
            <a:br>
              <a:rPr lang="en-HK" altLang="zh-TW" sz="2800" dirty="0"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/>
              </a:rPr>
              <a:t>在日常生活中身體力行</a:t>
            </a:r>
            <a:r>
              <a:rPr lang="zh-TW" altLang="en-US" sz="280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承擔家庭責任</a:t>
            </a:r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/>
              </a:rPr>
              <a:t>，並</a:t>
            </a:r>
            <a:r>
              <a:rPr lang="zh-TW" altLang="en-US" sz="2800">
                <a:solidFill>
                  <a:srgbClr val="0070C0"/>
                </a:solidFill>
                <a:highlight>
                  <a:srgbClr val="FFFF00"/>
                </a:highlight>
                <a:latin typeface="DFPYuanBold-B5" panose="020F0700000000000000" pitchFamily="34" charset="-120"/>
                <a:ea typeface="DFPYuanBold-B5"/>
              </a:rPr>
              <a:t>以合適的方式對家人表達關懷及孝心</a:t>
            </a:r>
            <a:r>
              <a:rPr lang="zh-TW" altLang="en-US" sz="280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/>
              </a:rPr>
              <a:t>。</a:t>
            </a:r>
            <a:endParaRPr lang="en-HK" altLang="zh-TW" sz="2800">
              <a:solidFill>
                <a:schemeClr val="accent2">
                  <a:lumMod val="50000"/>
                </a:schemeClr>
              </a:solidFill>
              <a:latin typeface="DFPYuanBold-B5" panose="020F0700000000000000" pitchFamily="34" charset="-120"/>
              <a:ea typeface="DFPYuanBold-B5"/>
            </a:endParaRPr>
          </a:p>
          <a:p>
            <a:pPr algn="ctr"/>
            <a:endParaRPr lang="zh-TW" altLang="en-US" sz="2800">
              <a:solidFill>
                <a:schemeClr val="accent2">
                  <a:lumMod val="50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4067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延伸活動：製作心意卡</a:t>
            </a:r>
            <a:endParaRPr lang="en-US" b="1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56265A-C86A-354C-AFC1-68498D220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0875"/>
            <a:ext cx="105156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想一想</a:t>
            </a:r>
            <a:endParaRPr lang="en-US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我會把心意卡送給哪位長輩？為甚麼？</a:t>
            </a: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你有甚麼說話想對他 </a:t>
            </a:r>
            <a:r>
              <a:rPr lang="en-HK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/ </a:t>
            </a: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她說？</a:t>
            </a: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　　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他 </a:t>
            </a:r>
            <a:r>
              <a:rPr lang="en-HK" altLang="zh-TW" dirty="0">
                <a:solidFill>
                  <a:schemeClr val="accent4">
                    <a:lumMod val="75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/ 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她最喜歡的是</a:t>
            </a:r>
            <a:r>
              <a:rPr lang="en-US" altLang="zh-TW" dirty="0">
                <a:solidFill>
                  <a:schemeClr val="accent4">
                    <a:lumMod val="75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……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>
                <a:solidFill>
                  <a:schemeClr val="accent4">
                    <a:lumMod val="75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甚麼顏色？</a:t>
            </a:r>
            <a:endParaRPr lang="en-HK" altLang="zh-TW" dirty="0">
              <a:solidFill>
                <a:schemeClr val="accent4">
                  <a:lumMod val="75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HK" altLang="zh-TW" dirty="0">
                <a:solidFill>
                  <a:schemeClr val="accent4">
                    <a:lumMod val="75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哪些圖案？</a:t>
            </a:r>
            <a:endParaRPr lang="en-HK" altLang="zh-TW" dirty="0">
              <a:solidFill>
                <a:schemeClr val="accent4">
                  <a:lumMod val="75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513D0EE9-7387-4265-A305-5251483EC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516">
            <a:off x="8816588" y="2210705"/>
            <a:ext cx="3107600" cy="28470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5E90B3E-D193-40A4-B39B-93A77B8CF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10841">
            <a:off x="5648643" y="4124088"/>
            <a:ext cx="4227434" cy="24763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Graphic 3" descr="Lights On with solid fill">
            <a:extLst>
              <a:ext uri="{FF2B5EF4-FFF2-40B4-BE49-F238E27FC236}">
                <a16:creationId xmlns:a16="http://schemas.microsoft.com/office/drawing/2014/main" id="{D4F513D6-A8FF-45A7-AB3D-20E892159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631293">
            <a:off x="748748" y="406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1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E2D2-D1ED-0248-A5B0-FC4C1867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/>
          <a:lstStyle/>
          <a:p>
            <a:pPr algn="ctr"/>
            <a:r>
              <a:rPr lang="zh-TW" altLang="en-US">
                <a:solidFill>
                  <a:srgbClr val="5E4732"/>
                </a:solidFill>
                <a:ea typeface="DFPYuanBold-B5" panose="020F0700000000000000" pitchFamily="34" charset="-120"/>
              </a:rPr>
              <a:t>參考資料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80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參考資料</a:t>
            </a:r>
            <a:endParaRPr lang="en-US" b="1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56265A-C86A-354C-AFC1-68498D220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1094"/>
            <a:ext cx="10515600" cy="49169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〈</a:t>
            </a: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中國古代著名的孝德故事</a:t>
            </a:r>
            <a:r>
              <a:rPr lang="en-US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〉</a:t>
            </a: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HK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4"/>
              </a:rPr>
              <a:t>https://chiculture.org.hk/tc/china-five-thousand</a:t>
            </a:r>
            <a:br>
              <a:rPr lang="en-HK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4"/>
              </a:rPr>
            </a:br>
            <a:r>
              <a:rPr lang="en-HK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4"/>
              </a:rPr>
              <a:t>-years/1243</a:t>
            </a: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〈</a:t>
            </a: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中國人的孝悌精神</a:t>
            </a:r>
            <a:r>
              <a:rPr lang="en-US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HK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5"/>
              </a:rPr>
              <a:t>https://chiculture.org.hk/tc/china-five-thousand</a:t>
            </a:r>
            <a:br>
              <a:rPr lang="en-HK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5"/>
              </a:rPr>
            </a:br>
            <a:r>
              <a:rPr lang="en-HK" altLang="zh-TW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  <a:hlinkClick r:id="rId5"/>
              </a:rPr>
              <a:t>-years/1918</a:t>
            </a:r>
            <a:endParaRPr lang="en-US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79D1F7-6DCB-4A95-AC28-ECC8E76AE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111" y="209149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FB6CF7F-EBF8-4281-A389-F94DCDA9E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111" y="424689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6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E2D2-D1ED-0248-A5B0-FC4C1867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800" b="1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主題：孝　</a:t>
            </a:r>
            <a:br>
              <a:rPr lang="en-US" altLang="zh-TW" sz="8800" b="1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en-US" altLang="zh-TW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r>
              <a:rPr lang="zh-TW" altLang="en-US" sz="600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給長輩的禮物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7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學習目標</a:t>
            </a:r>
            <a:endParaRPr lang="en-US" b="1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56265A-C86A-354C-AFC1-68498D220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439658"/>
            <a:ext cx="10515600" cy="30334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學會主動了解及關心家庭成員的生活習慣和需要。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了解作為子女及後輩在家庭的角色。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學會以行動向家人表達感謝。</a:t>
            </a:r>
          </a:p>
        </p:txBody>
      </p:sp>
    </p:spTree>
    <p:extLst>
      <p:ext uri="{BB962C8B-B14F-4D97-AF65-F5344CB8AC3E}">
        <p14:creationId xmlns:p14="http://schemas.microsoft.com/office/powerpoint/2010/main" val="326567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培養的價值觀</a:t>
            </a:r>
            <a:r>
              <a:rPr lang="en-US" altLang="zh-TW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/</a:t>
            </a:r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態度</a:t>
            </a:r>
            <a:r>
              <a:rPr lang="en-US" altLang="zh-TW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		</a:t>
            </a:r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中華傳統美德</a:t>
            </a:r>
            <a:endParaRPr lang="en-US" b="1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0B68FF-A3BF-4107-9A08-FEFE949B8AFE}"/>
              </a:ext>
            </a:extLst>
          </p:cNvPr>
          <p:cNvSpPr txBox="1">
            <a:spLocks/>
          </p:cNvSpPr>
          <p:nvPr/>
        </p:nvSpPr>
        <p:spPr>
          <a:xfrm>
            <a:off x="840279" y="2141145"/>
            <a:ext cx="2106864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關愛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尊重他人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責任感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承擔精神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感恩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3B98EF-8631-4978-B0F3-D63E789C58C2}"/>
              </a:ext>
            </a:extLst>
          </p:cNvPr>
          <p:cNvSpPr txBox="1">
            <a:spLocks/>
          </p:cNvSpPr>
          <p:nvPr/>
        </p:nvSpPr>
        <p:spPr>
          <a:xfrm>
            <a:off x="3380279" y="2141144"/>
            <a:ext cx="2721811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5E4732"/>
                </a:solidFill>
                <a:ea typeface="DFPYuanBold-B5"/>
                <a:cs typeface="Calibri"/>
              </a:rPr>
              <a:t>堅毅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5E4732"/>
                </a:solidFill>
                <a:ea typeface="DFPYuanBold-B5"/>
                <a:cs typeface="Calibri"/>
              </a:rPr>
              <a:t>國民身份認同</a:t>
            </a:r>
            <a:endParaRPr lang="en-US" altLang="zh-TW" dirty="0">
              <a:solidFill>
                <a:srgbClr val="5E4732"/>
              </a:solidFill>
              <a:ea typeface="DFPYuanBold-B5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孝順</a:t>
            </a:r>
            <a:endParaRPr 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dirty="0">
              <a:solidFill>
                <a:srgbClr val="5E4732"/>
              </a:solidFill>
              <a:ea typeface="DFPYuanBold-B5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062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「孝」的定義和內涵</a:t>
            </a:r>
            <a:endParaRPr lang="en-US" b="1">
              <a:solidFill>
                <a:schemeClr val="bg1"/>
              </a:solidFill>
              <a:latin typeface="DFPNYuanXBold-B5" panose="020F0900000000000000" pitchFamily="34" charset="-120"/>
              <a:ea typeface="DFPNYuanXBold-B5" panose="020F0900000000000000" pitchFamily="34" charset="-12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C90FFA-B9D5-4C36-AA5D-60C0315985E9}"/>
              </a:ext>
            </a:extLst>
          </p:cNvPr>
          <p:cNvSpPr txBox="1">
            <a:spLocks/>
          </p:cNvSpPr>
          <p:nvPr/>
        </p:nvSpPr>
        <p:spPr>
          <a:xfrm>
            <a:off x="280635" y="2100469"/>
            <a:ext cx="6713608" cy="4392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「孝」指尊敬長輩和父母，聽從他們的教誨。</a:t>
            </a:r>
          </a:p>
          <a:p>
            <a:pPr algn="just"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以尊重的態度，向父母表達自己的意願和提出要求。</a:t>
            </a:r>
          </a:p>
          <a:p>
            <a:pPr algn="just"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關心父母及長輩，在日常生活中處處包容和體諒。 </a:t>
            </a:r>
          </a:p>
          <a:p>
            <a:endParaRPr lang="en-US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E0D07E9D-A355-4C3D-860A-8174EE1D32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2258" r="52853" b="24884"/>
          <a:stretch/>
        </p:blipFill>
        <p:spPr bwMode="auto">
          <a:xfrm>
            <a:off x="9420256" y="3722810"/>
            <a:ext cx="2771744" cy="2942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群組 2">
            <a:extLst>
              <a:ext uri="{FF2B5EF4-FFF2-40B4-BE49-F238E27FC236}">
                <a16:creationId xmlns:a16="http://schemas.microsoft.com/office/drawing/2014/main" id="{BB04CA4E-11B0-4351-A13E-4BEAC37A4820}"/>
              </a:ext>
            </a:extLst>
          </p:cNvPr>
          <p:cNvGrpSpPr/>
          <p:nvPr/>
        </p:nvGrpSpPr>
        <p:grpSpPr>
          <a:xfrm>
            <a:off x="7505872" y="1970345"/>
            <a:ext cx="3847927" cy="1729382"/>
            <a:chOff x="6995516" y="2984301"/>
            <a:chExt cx="2843934" cy="926788"/>
          </a:xfrm>
        </p:grpSpPr>
        <p:sp>
          <p:nvSpPr>
            <p:cNvPr id="7" name="語音泡泡: 橢圓形 4">
              <a:extLst>
                <a:ext uri="{FF2B5EF4-FFF2-40B4-BE49-F238E27FC236}">
                  <a16:creationId xmlns:a16="http://schemas.microsoft.com/office/drawing/2014/main" id="{DD5DB06E-B585-4517-9DD4-77E313A65057}"/>
                </a:ext>
              </a:extLst>
            </p:cNvPr>
            <p:cNvSpPr/>
            <p:nvPr/>
          </p:nvSpPr>
          <p:spPr>
            <a:xfrm>
              <a:off x="6995516" y="2984301"/>
              <a:ext cx="2843934" cy="926788"/>
            </a:xfrm>
            <a:prstGeom prst="wedgeEllipseCallout">
              <a:avLst>
                <a:gd name="adj1" fmla="val 12667"/>
                <a:gd name="adj2" fmla="val 105260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6">
              <a:extLst>
                <a:ext uri="{FF2B5EF4-FFF2-40B4-BE49-F238E27FC236}">
                  <a16:creationId xmlns:a16="http://schemas.microsoft.com/office/drawing/2014/main" id="{6533C005-258C-4CAA-9028-85035C1C5A81}"/>
                </a:ext>
              </a:extLst>
            </p:cNvPr>
            <p:cNvSpPr txBox="1"/>
            <p:nvPr/>
          </p:nvSpPr>
          <p:spPr>
            <a:xfrm>
              <a:off x="7143871" y="3307496"/>
              <a:ext cx="2695579" cy="280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>
                  <a:solidFill>
                    <a:schemeClr val="accent2">
                      <a:lumMod val="75000"/>
                    </a:schemeClr>
                  </a:solidFill>
                  <a:ea typeface="DFPYuanBold-B5" panose="020F0700000000000000" pitchFamily="34" charset="-120"/>
                </a:rPr>
                <a:t>你認為「孝」是甚麼？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87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zh-TW" altLang="en-US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CC092-396C-4DCC-A652-A70430320DA3}"/>
              </a:ext>
            </a:extLst>
          </p:cNvPr>
          <p:cNvSpPr txBox="1">
            <a:spLocks/>
          </p:cNvSpPr>
          <p:nvPr/>
        </p:nvSpPr>
        <p:spPr>
          <a:xfrm>
            <a:off x="762000" y="352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熱身活動</a:t>
            </a:r>
            <a:endParaRPr lang="en-US" b="1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8204B43-52F4-4CBC-9EEA-C8DC3035967E}"/>
              </a:ext>
            </a:extLst>
          </p:cNvPr>
          <p:cNvSpPr txBox="1">
            <a:spLocks/>
          </p:cNvSpPr>
          <p:nvPr/>
        </p:nvSpPr>
        <p:spPr>
          <a:xfrm>
            <a:off x="5229998" y="2243509"/>
            <a:ext cx="6437586" cy="40277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en-US" b="1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想一想</a:t>
            </a:r>
            <a:r>
              <a:rPr lang="en-US" altLang="zh-TW" b="1" dirty="0">
                <a:solidFill>
                  <a:srgbClr val="5E4732"/>
                </a:solidFill>
                <a:latin typeface="新細明體"/>
                <a:ea typeface="新細明體"/>
              </a:rPr>
              <a:t>……</a:t>
            </a:r>
            <a:endParaRPr lang="en-HK" altLang="zh-TW" b="1" dirty="0">
              <a:solidFill>
                <a:srgbClr val="5E4732"/>
              </a:solidFill>
              <a:latin typeface="新細明體"/>
              <a:ea typeface="新細明體"/>
            </a:endParaRP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平日，誰負責購買家中的日用品？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他／她怎樣知道家人的需要？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他／她挑選日用品時，會根據甚麼作準則作出選擇？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C49733C-F202-43B7-8A76-DEC1F8337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1651"/>
            <a:ext cx="4651513" cy="46515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45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zh-TW" altLang="en-US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CC092-396C-4DCC-A652-A70430320DA3}"/>
              </a:ext>
            </a:extLst>
          </p:cNvPr>
          <p:cNvSpPr txBox="1">
            <a:spLocks/>
          </p:cNvSpPr>
          <p:nvPr/>
        </p:nvSpPr>
        <p:spPr>
          <a:xfrm>
            <a:off x="762000" y="352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古代動畫簡介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657034B-2F78-49E0-A41E-73EA1AECB122}"/>
              </a:ext>
            </a:extLst>
          </p:cNvPr>
          <p:cNvSpPr txBox="1">
            <a:spLocks/>
          </p:cNvSpPr>
          <p:nvPr/>
        </p:nvSpPr>
        <p:spPr>
          <a:xfrm>
            <a:off x="838200" y="2344061"/>
            <a:ext cx="5658678" cy="3970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主角：子路</a:t>
            </a:r>
            <a:endParaRPr lang="en-HK" altLang="zh-TW" b="1" dirty="0">
              <a:solidFill>
                <a:schemeClr val="accent2">
                  <a:lumMod val="50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又名季路、仲由</a:t>
            </a: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春秋時代魯國人</a:t>
            </a: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孔子的弟子</a:t>
            </a:r>
            <a:endParaRPr lang="en-HK" altLang="zh-TW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5E4732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性格勇敢正直，尊師重道</a:t>
            </a:r>
          </a:p>
          <a:p>
            <a:endParaRPr lang="en-US" dirty="0">
              <a:solidFill>
                <a:srgbClr val="5E4732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pic>
        <p:nvPicPr>
          <p:cNvPr id="4" name="Picture 3" descr="一張含有 向量圖形 的圖片&#10;&#10;自動產生的描述">
            <a:extLst>
              <a:ext uri="{FF2B5EF4-FFF2-40B4-BE49-F238E27FC236}">
                <a16:creationId xmlns:a16="http://schemas.microsoft.com/office/drawing/2014/main" id="{8BAFE0BC-0254-4442-8EE6-35A1E5C1D4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55" r="7755"/>
          <a:stretch/>
        </p:blipFill>
        <p:spPr>
          <a:xfrm>
            <a:off x="7628473" y="2125462"/>
            <a:ext cx="3408495" cy="4327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1252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EA0-2C55-134E-B360-277BAF73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br>
              <a:rPr lang="zh-TW" altLang="en-US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</a:b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CC092-396C-4DCC-A652-A70430320DA3}"/>
              </a:ext>
            </a:extLst>
          </p:cNvPr>
          <p:cNvSpPr txBox="1">
            <a:spLocks/>
          </p:cNvSpPr>
          <p:nvPr/>
        </p:nvSpPr>
        <p:spPr>
          <a:xfrm>
            <a:off x="762000" y="352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solidFill>
                  <a:schemeClr val="bg1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古代動畫簡介</a:t>
            </a:r>
            <a:endParaRPr lang="en-US">
              <a:solidFill>
                <a:schemeClr val="bg1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BE6971B-C018-45B1-890F-0C0615512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534" y="2044087"/>
            <a:ext cx="6465710" cy="4461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b="1">
                <a:solidFill>
                  <a:schemeClr val="accent2">
                    <a:lumMod val="50000"/>
                  </a:schemeClr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子路百里負米</a:t>
            </a:r>
            <a:endParaRPr lang="en-US" altLang="zh-TW" b="1">
              <a:solidFill>
                <a:schemeClr val="accent2">
                  <a:lumMod val="50000"/>
                </a:schemeClr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>
                <a:solidFill>
                  <a:srgbClr val="5E4732"/>
                </a:solidFill>
                <a:latin typeface="DFPYuanBold-B5" panose="020F0700000000000000" pitchFamily="34" charset="-120"/>
                <a:ea typeface="DFPYuanBold-B5"/>
              </a:rPr>
              <a:t>子路的家境貧窮，為了讓父母能吃到米飯，不惜到百里之外買米，而自己則只吃野菜充飢……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03D59D-5AA1-4E5A-A8D3-F8356A8075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85" t="10405" r="9386" b="4624"/>
          <a:stretch/>
        </p:blipFill>
        <p:spPr>
          <a:xfrm>
            <a:off x="6098441" y="4455985"/>
            <a:ext cx="3174091" cy="2153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B75DD8-2829-46AA-A09F-8C48CBA114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20" t="5525" r="7198" b="5296"/>
          <a:stretch/>
        </p:blipFill>
        <p:spPr>
          <a:xfrm>
            <a:off x="8557389" y="2005751"/>
            <a:ext cx="3129936" cy="2009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731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E2D2-D1ED-0248-A5B0-FC4C1867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/>
          <a:lstStyle/>
          <a:p>
            <a:pPr algn="ctr"/>
            <a:r>
              <a:rPr lang="zh-TW" altLang="en-US">
                <a:solidFill>
                  <a:srgbClr val="5E4732"/>
                </a:solidFill>
                <a:ea typeface="DFPYuanBold-B5" panose="020F0700000000000000" pitchFamily="34" charset="-120"/>
              </a:rPr>
              <a:t>短片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72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6" ma:contentTypeDescription="Create a new document." ma:contentTypeScope="" ma:versionID="c8b634d49910f420ba57978bfe6418d7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c3c15164ac9887639d1a980978f0cf5b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208162-C916-4786-A3E5-14E1BB16E5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88565-292f-4b60-a4c3-978be975df1a"/>
    <ds:schemaRef ds:uri="a67ca032-99e1-499e-a335-21cedd256a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91020D-9E78-48A9-AF01-CD5B0286532B}">
  <ds:schemaRefs>
    <ds:schemaRef ds:uri="http://purl.org/dc/elements/1.1/"/>
    <ds:schemaRef ds:uri="http://schemas.microsoft.com/office/2006/documentManagement/types"/>
    <ds:schemaRef ds:uri="http://purl.org/dc/terms/"/>
    <ds:schemaRef ds:uri="7c888565-292f-4b60-a4c3-978be975df1a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67ca032-99e1-499e-a335-21cedd256a5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164D35D-E109-4E3F-AF1C-696B539B6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1521</Words>
  <Application>Microsoft Office PowerPoint</Application>
  <PresentationFormat>Widescreen</PresentationFormat>
  <Paragraphs>148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主題：孝　  給長輩的禮物</vt:lpstr>
      <vt:lpstr>學習目標</vt:lpstr>
      <vt:lpstr>培養的價值觀/態度  中華傳統美德</vt:lpstr>
      <vt:lpstr>「孝」的定義和內涵</vt:lpstr>
      <vt:lpstr>  </vt:lpstr>
      <vt:lpstr>  </vt:lpstr>
      <vt:lpstr>  </vt:lpstr>
      <vt:lpstr>短片</vt:lpstr>
      <vt:lpstr>短片(待上載後補上連結)</vt:lpstr>
      <vt:lpstr>  </vt:lpstr>
      <vt:lpstr>  </vt:lpstr>
      <vt:lpstr>  </vt:lpstr>
      <vt:lpstr>竹Sir的話……</vt:lpstr>
      <vt:lpstr>我們明白了……</vt:lpstr>
      <vt:lpstr>延伸活動：製作心意卡</vt:lpstr>
      <vt:lpstr>參考資料</vt:lpstr>
      <vt:lpstr>參考資料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傳統美德與正面價值觀</dc:title>
  <dc:creator>Anthony Chan</dc:creator>
  <cp:lastModifiedBy>MAN, Shi-chun</cp:lastModifiedBy>
  <cp:revision>151</cp:revision>
  <dcterms:created xsi:type="dcterms:W3CDTF">2021-12-09T09:54:35Z</dcterms:created>
  <dcterms:modified xsi:type="dcterms:W3CDTF">2022-07-05T07:55:28Z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0x010100B26AED26EDD48549808C35B334771AFF</vt:lpwstr>
  </property>
</Properties>
</file>